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1" r:id="rId3"/>
    <p:sldId id="265" r:id="rId4"/>
    <p:sldId id="290" r:id="rId5"/>
    <p:sldId id="288" r:id="rId6"/>
    <p:sldId id="289" r:id="rId7"/>
    <p:sldId id="277" r:id="rId8"/>
    <p:sldId id="278" r:id="rId9"/>
    <p:sldId id="291" r:id="rId10"/>
    <p:sldId id="262" r:id="rId11"/>
    <p:sldId id="279" r:id="rId12"/>
    <p:sldId id="260" r:id="rId13"/>
    <p:sldId id="270" r:id="rId14"/>
    <p:sldId id="280" r:id="rId15"/>
    <p:sldId id="266" r:id="rId16"/>
    <p:sldId id="281" r:id="rId17"/>
    <p:sldId id="282" r:id="rId18"/>
    <p:sldId id="285" r:id="rId19"/>
    <p:sldId id="286" r:id="rId20"/>
    <p:sldId id="287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3" autoAdjust="0"/>
    <p:restoredTop sz="94660"/>
  </p:normalViewPr>
  <p:slideViewPr>
    <p:cSldViewPr>
      <p:cViewPr varScale="1">
        <p:scale>
          <a:sx n="70" d="100"/>
          <a:sy n="70" d="100"/>
        </p:scale>
        <p:origin x="16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4455BE-6664-4454-92F8-65B4BA7B3051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F43452-B744-40A5-929C-EA1F5415F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F16F5-26D3-4404-B3EB-887A5E53B5C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76694-1FA8-4813-BEB1-8AF0E0D6B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9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Siguran i pouzdan prenos električne energije, efikasno upravljanje prenosnim sistemom povezanog sa elektroenergetskim sistemima drugih zemalja, optimalan i održiv razvoj prenosnog sistema u cilju zadovoljenja potreba korisnika i društva u celini, obezbeđivanje funkcionisanja i razvoja tržišta električne energije u Srbiji i njegovo integrisanje u regionalno i evropsko tržište električne energije.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76694-1FA8-4813-BEB1-8AF0E0D6B4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9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98535-9B96-4DA8-A262-FAB8DF871E8D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1858-9633-402A-992B-45C0E2C8F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035FF-5D72-4E16-836C-6EBDA5ED2A9A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9F72-735A-432D-8F49-4F10D769F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4BAE-6073-4E40-A753-0B65ADB75399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E2C47-9FF3-4A8A-97D6-B64768CF0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1DB4B-4275-4FF7-9921-AEDF95C3A2DA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E113E-0523-40ED-B19A-AC24AADE0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6DF2-13E6-485F-97B5-7A05F4F9F2C8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9D13E-6C7E-405F-B9F7-9B6C85714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A3B0E-4241-4697-BDD9-7F6409ADD7A2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6432-247B-4FE0-BB04-CEC3FF9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9CEB7-700B-4EC6-9387-87E857E7CD5A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D94AD-42B7-4EA5-BD48-8B662C826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36EFE-A0FA-4862-8C81-3A28AAF52F97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28E2-9A05-4555-88E1-0B1C527B9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677A-C7C0-464A-ACF1-18DDFF20A7F5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B128-63E4-4763-B5F1-15E5BA4C1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D445F-18B3-46B7-A5F5-75F8A8677553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10723-ED0B-4A44-98A0-1DAEEE16D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19F3-51B1-4755-8754-0D5D1323060C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EEBE-9F2E-435B-BA57-79F65A976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ABEB05-D82C-4863-AC7C-2C1A674CF2E0}" type="datetimeFigureOut">
              <a:rPr lang="en-US"/>
              <a:pPr>
                <a:defRPr/>
              </a:pPr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404663-CAD5-4E91-B8D1-BAC4C0FD6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splashED cop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428625"/>
            <a:ext cx="88582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2875" y="3571875"/>
            <a:ext cx="8858250" cy="31432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2" name="TextBox 10"/>
          <p:cNvSpPr txBox="1">
            <a:spLocks noChangeArrowheads="1"/>
          </p:cNvSpPr>
          <p:nvPr/>
        </p:nvSpPr>
        <p:spPr bwMode="auto">
          <a:xfrm>
            <a:off x="214313" y="3571875"/>
            <a:ext cx="87868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3600" b="1" dirty="0" smtClean="0">
                <a:solidFill>
                  <a:schemeClr val="bg1"/>
                </a:solidFill>
                <a:latin typeface="Myriad Pro Light"/>
              </a:rPr>
              <a:t>PRIMENA „CLOUD COMPUTING“ PRI RAZVOJU SCADA/EMS SISTEMA</a:t>
            </a:r>
            <a:endParaRPr lang="en-US" sz="3600" b="1" dirty="0">
              <a:solidFill>
                <a:schemeClr val="bg1"/>
              </a:solidFill>
              <a:latin typeface="Myriad Pro Light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6929454" y="6215063"/>
            <a:ext cx="1785921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yriad Pro Light"/>
              </a:rPr>
              <a:t>www.</a:t>
            </a:r>
            <a:r>
              <a:rPr lang="sr-Latn-CS" sz="1600" dirty="0">
                <a:solidFill>
                  <a:schemeClr val="bg1"/>
                </a:solidFill>
                <a:latin typeface="Myriad Pro Light"/>
              </a:rPr>
              <a:t>view4</a:t>
            </a:r>
            <a:r>
              <a:rPr lang="en-GB" sz="1600" dirty="0">
                <a:solidFill>
                  <a:schemeClr val="bg1"/>
                </a:solidFill>
                <a:latin typeface="Myriad Pro Light"/>
              </a:rPr>
              <a:t>.</a:t>
            </a:r>
            <a:r>
              <a:rPr lang="en-GB" sz="1600" dirty="0" err="1">
                <a:solidFill>
                  <a:schemeClr val="bg1"/>
                </a:solidFill>
                <a:latin typeface="Myriad Pro Light"/>
              </a:rPr>
              <a:t>rs</a:t>
            </a:r>
            <a:endParaRPr lang="en-US" sz="1600" dirty="0">
              <a:solidFill>
                <a:schemeClr val="bg1"/>
              </a:solidFill>
              <a:latin typeface="Myriad Pro Light"/>
            </a:endParaRPr>
          </a:p>
        </p:txBody>
      </p:sp>
      <p:grpSp>
        <p:nvGrpSpPr>
          <p:cNvPr id="2" name="Group 30"/>
          <p:cNvGrpSpPr/>
          <p:nvPr/>
        </p:nvGrpSpPr>
        <p:grpSpPr>
          <a:xfrm>
            <a:off x="142844" y="2857496"/>
            <a:ext cx="9001156" cy="714380"/>
            <a:chOff x="142844" y="2571744"/>
            <a:chExt cx="8858312" cy="714380"/>
          </a:xfrm>
          <a:gradFill flip="none" rotWithShape="1">
            <a:gsLst>
              <a:gs pos="0">
                <a:schemeClr val="bg1">
                  <a:alpha val="36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9" name="Freeform 28"/>
            <p:cNvSpPr/>
            <p:nvPr/>
          </p:nvSpPr>
          <p:spPr>
            <a:xfrm flipH="1">
              <a:off x="7500958" y="2571744"/>
              <a:ext cx="1500198" cy="714380"/>
            </a:xfrm>
            <a:custGeom>
              <a:avLst/>
              <a:gdLst>
                <a:gd name="connsiteX0" fmla="*/ 0 w 1500198"/>
                <a:gd name="connsiteY0" fmla="*/ 0 h 714380"/>
                <a:gd name="connsiteX1" fmla="*/ 1143008 w 1500198"/>
                <a:gd name="connsiteY1" fmla="*/ 0 h 714380"/>
                <a:gd name="connsiteX2" fmla="*/ 1500198 w 1500198"/>
                <a:gd name="connsiteY2" fmla="*/ 357190 h 714380"/>
                <a:gd name="connsiteX3" fmla="*/ 1500198 w 1500198"/>
                <a:gd name="connsiteY3" fmla="*/ 714380 h 714380"/>
                <a:gd name="connsiteX4" fmla="*/ 0 w 1500198"/>
                <a:gd name="connsiteY4" fmla="*/ 714380 h 714380"/>
                <a:gd name="connsiteX5" fmla="*/ 0 w 1500198"/>
                <a:gd name="connsiteY5" fmla="*/ 0 h 714380"/>
                <a:gd name="connsiteX6" fmla="*/ 0 w 1500198"/>
                <a:gd name="connsiteY6" fmla="*/ 0 h 714380"/>
                <a:gd name="connsiteX7" fmla="*/ 0 w 1500198"/>
                <a:gd name="connsiteY7" fmla="*/ 0 h 71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00198" h="714380">
                  <a:moveTo>
                    <a:pt x="0" y="0"/>
                  </a:moveTo>
                  <a:lnTo>
                    <a:pt x="1143008" y="0"/>
                  </a:lnTo>
                  <a:lnTo>
                    <a:pt x="1500198" y="357190"/>
                  </a:lnTo>
                  <a:lnTo>
                    <a:pt x="1500198" y="714380"/>
                  </a:lnTo>
                  <a:lnTo>
                    <a:pt x="0" y="7143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42844" y="2928934"/>
              <a:ext cx="735811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" name="Group 31"/>
          <p:cNvGrpSpPr/>
          <p:nvPr/>
        </p:nvGrpSpPr>
        <p:grpSpPr>
          <a:xfrm rot="10800000">
            <a:off x="142844" y="142851"/>
            <a:ext cx="8858312" cy="642943"/>
            <a:chOff x="142844" y="2571744"/>
            <a:chExt cx="8858312" cy="714380"/>
          </a:xfrm>
          <a:gradFill flip="none" rotWithShape="1">
            <a:gsLst>
              <a:gs pos="0">
                <a:schemeClr val="bg1">
                  <a:alpha val="6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effectLst/>
        </p:grpSpPr>
        <p:sp>
          <p:nvSpPr>
            <p:cNvPr id="33" name="Freeform 32"/>
            <p:cNvSpPr/>
            <p:nvPr/>
          </p:nvSpPr>
          <p:spPr>
            <a:xfrm flipH="1">
              <a:off x="7072330" y="2571744"/>
              <a:ext cx="1928826" cy="714380"/>
            </a:xfrm>
            <a:custGeom>
              <a:avLst/>
              <a:gdLst>
                <a:gd name="connsiteX0" fmla="*/ 0 w 1500198"/>
                <a:gd name="connsiteY0" fmla="*/ 0 h 714380"/>
                <a:gd name="connsiteX1" fmla="*/ 1143008 w 1500198"/>
                <a:gd name="connsiteY1" fmla="*/ 0 h 714380"/>
                <a:gd name="connsiteX2" fmla="*/ 1500198 w 1500198"/>
                <a:gd name="connsiteY2" fmla="*/ 357190 h 714380"/>
                <a:gd name="connsiteX3" fmla="*/ 1500198 w 1500198"/>
                <a:gd name="connsiteY3" fmla="*/ 714380 h 714380"/>
                <a:gd name="connsiteX4" fmla="*/ 0 w 1500198"/>
                <a:gd name="connsiteY4" fmla="*/ 714380 h 714380"/>
                <a:gd name="connsiteX5" fmla="*/ 0 w 1500198"/>
                <a:gd name="connsiteY5" fmla="*/ 0 h 714380"/>
                <a:gd name="connsiteX6" fmla="*/ 0 w 1500198"/>
                <a:gd name="connsiteY6" fmla="*/ 0 h 714380"/>
                <a:gd name="connsiteX7" fmla="*/ 0 w 1500198"/>
                <a:gd name="connsiteY7" fmla="*/ 0 h 71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00198" h="714380">
                  <a:moveTo>
                    <a:pt x="0" y="0"/>
                  </a:moveTo>
                  <a:lnTo>
                    <a:pt x="1143008" y="0"/>
                  </a:lnTo>
                  <a:lnTo>
                    <a:pt x="1500198" y="357190"/>
                  </a:lnTo>
                  <a:lnTo>
                    <a:pt x="1500198" y="714380"/>
                  </a:lnTo>
                  <a:lnTo>
                    <a:pt x="0" y="7143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42844" y="2928934"/>
              <a:ext cx="6929486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2056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8" y="134938"/>
            <a:ext cx="14081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" descr="D:\WORK\___LOGO - preduzeca\iso E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688" y="2928938"/>
            <a:ext cx="121443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6" descr="view.png"/>
          <p:cNvPicPr>
            <a:picLocks noChangeAspect="1"/>
          </p:cNvPicPr>
          <p:nvPr/>
        </p:nvPicPr>
        <p:blipFill>
          <a:blip r:embed="rId5"/>
          <a:srcRect b="33331"/>
          <a:stretch>
            <a:fillRect/>
          </a:stretch>
        </p:blipFill>
        <p:spPr bwMode="auto">
          <a:xfrm>
            <a:off x="214313" y="2928938"/>
            <a:ext cx="13160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TextBox 18"/>
          <p:cNvSpPr txBox="1">
            <a:spLocks noChangeArrowheads="1"/>
          </p:cNvSpPr>
          <p:nvPr/>
        </p:nvSpPr>
        <p:spPr bwMode="auto">
          <a:xfrm>
            <a:off x="285750" y="4962525"/>
            <a:ext cx="87868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dirty="0" smtClean="0">
              <a:solidFill>
                <a:schemeClr val="bg1"/>
              </a:solidFill>
              <a:latin typeface="Myriad Pro Light"/>
            </a:endParaRPr>
          </a:p>
          <a:p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M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laden</a:t>
            </a:r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 Nikolić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, </a:t>
            </a:r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A</a:t>
            </a:r>
            <a:r>
              <a:rPr lang="en-US" sz="2400" dirty="0" err="1" smtClean="0">
                <a:solidFill>
                  <a:schemeClr val="bg1"/>
                </a:solidFill>
                <a:latin typeface="Myriad Pro Light"/>
              </a:rPr>
              <a:t>leksandar</a:t>
            </a:r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 Mihajlov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Myriad Pro Light"/>
              </a:rPr>
              <a:t>Aleksandar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Myriad Pro Light"/>
              </a:rPr>
              <a:t>Cvetković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 </a:t>
            </a:r>
          </a:p>
          <a:p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P</a:t>
            </a:r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Myriad Pro Light"/>
              </a:rPr>
              <a:t>-</a:t>
            </a:r>
            <a:r>
              <a:rPr lang="sr-Latn-CS" sz="2400" dirty="0" smtClean="0">
                <a:solidFill>
                  <a:schemeClr val="bg1"/>
                </a:solidFill>
                <a:latin typeface="Myriad Pro Light"/>
              </a:rPr>
              <a:t> Automatika</a:t>
            </a:r>
            <a:endParaRPr lang="en-US" sz="2400" dirty="0">
              <a:solidFill>
                <a:schemeClr val="bg1"/>
              </a:solidFill>
              <a:latin typeface="Myriad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</a:rPr>
              <a:t>Hardverska konfiguracija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5124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7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nfrastruktur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214422"/>
            <a:ext cx="5500726" cy="48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</a:rPr>
              <a:t>Hardverska konfiguracija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5124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7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nfrastruktur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214422"/>
            <a:ext cx="5500726" cy="48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857884" y="3929066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RAM: 32GB</a:t>
            </a:r>
          </a:p>
          <a:p>
            <a:r>
              <a:rPr lang="sr-Latn-CS" dirty="0" smtClean="0"/>
              <a:t>HDD: 4TB</a:t>
            </a:r>
          </a:p>
          <a:p>
            <a:r>
              <a:rPr lang="sr-Latn-CS" dirty="0" smtClean="0"/>
              <a:t>CPU: Intel Xeon X3450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Korišćene </a:t>
            </a:r>
            <a:r>
              <a:rPr lang="en-US" sz="4000" b="1" dirty="0" err="1" smtClean="0">
                <a:latin typeface="Myriad Pro Light" pitchFamily="34" charset="0"/>
                <a:ea typeface="+mn-ea"/>
                <a:cs typeface="+mn-cs"/>
              </a:rPr>
              <a:t>tehnologij</a:t>
            </a: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OpenNebula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Virtuelizacija platforme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CentOS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KVM (</a:t>
            </a:r>
            <a:r>
              <a:rPr lang="sr-Latn-CS" i="1" dirty="0" smtClean="0"/>
              <a:t>Kernel-based Virtual Machine</a:t>
            </a:r>
            <a:r>
              <a:rPr lang="sr-Latn-CS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QEMU (</a:t>
            </a:r>
            <a:r>
              <a:rPr lang="sr-Latn-CS" i="1" dirty="0" smtClean="0"/>
              <a:t>Quick EMUlator)</a:t>
            </a:r>
          </a:p>
        </p:txBody>
      </p:sp>
      <p:pic>
        <p:nvPicPr>
          <p:cNvPr id="4101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104" name="Picture 9" descr="view.png"/>
          <p:cNvPicPr>
            <a:picLocks noChangeAspect="1"/>
          </p:cNvPicPr>
          <p:nvPr/>
        </p:nvPicPr>
        <p:blipFill>
          <a:blip r:embed="rId5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Funkcionalnosti sistema 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hr-HR" dirty="0" smtClean="0"/>
              <a:t>Kreiranje šablona virtuelnih mašina</a:t>
            </a:r>
            <a:endParaRPr lang="en-US" dirty="0" smtClean="0"/>
          </a:p>
          <a:p>
            <a:r>
              <a:rPr lang="hr-HR" dirty="0" smtClean="0"/>
              <a:t>Instanciranje, upravljanje virtuelnim mašinama nastalim iz definisanih šablona</a:t>
            </a:r>
          </a:p>
          <a:p>
            <a:r>
              <a:rPr lang="hr-HR" dirty="0" smtClean="0"/>
              <a:t>Upravljanje virtuelnom mrežom</a:t>
            </a:r>
            <a:endParaRPr lang="en-US" dirty="0" smtClean="0"/>
          </a:p>
          <a:p>
            <a:r>
              <a:rPr lang="hr-HR" dirty="0" smtClean="0"/>
              <a:t>Kreiranje virtuelnih diskova</a:t>
            </a:r>
            <a:endParaRPr lang="en-US" dirty="0" smtClean="0"/>
          </a:p>
        </p:txBody>
      </p:sp>
      <p:pic>
        <p:nvPicPr>
          <p:cNvPr id="8197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200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Funkcionalnosti sistema 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hr-HR" dirty="0" smtClean="0"/>
              <a:t>Upravljanje korisnicima</a:t>
            </a:r>
            <a:endParaRPr lang="en-US" dirty="0" smtClean="0"/>
          </a:p>
          <a:p>
            <a:r>
              <a:rPr lang="hr-HR" dirty="0" smtClean="0"/>
              <a:t>Upravljanje fizičkim računarima u „cloud“-u</a:t>
            </a:r>
            <a:endParaRPr lang="en-US" dirty="0" smtClean="0"/>
          </a:p>
          <a:p>
            <a:r>
              <a:rPr lang="hr-HR" dirty="0" smtClean="0"/>
              <a:t>Upravljanje prostorom na disku kojim raspolaže „cloud“</a:t>
            </a:r>
            <a:endParaRPr lang="en-US" dirty="0" smtClean="0"/>
          </a:p>
        </p:txBody>
      </p:sp>
      <p:pic>
        <p:nvPicPr>
          <p:cNvPr id="8197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200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Primena pri razvoju SCADA/EMS softvera</a:t>
            </a: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hr-HR" dirty="0" smtClean="0"/>
              <a:t>Testiranje SCADA/EMS sistema sa različitim konfiguracijama</a:t>
            </a:r>
            <a:endParaRPr lang="en-US" dirty="0" smtClean="0"/>
          </a:p>
          <a:p>
            <a:r>
              <a:rPr lang="hr-HR" dirty="0" smtClean="0"/>
              <a:t>Kreiranje okruženja koja preslikavaju već implementirane sisteme</a:t>
            </a: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</a:rPr>
              <a:t>Primena pri razvoju SCADA/EMS softvera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hr-HR" dirty="0" smtClean="0"/>
              <a:t>Kreiranje različitih šablona razvojnih okruženja</a:t>
            </a:r>
            <a:endParaRPr lang="en-US" dirty="0" smtClean="0"/>
          </a:p>
          <a:p>
            <a:r>
              <a:rPr lang="hr-HR" dirty="0" smtClean="0"/>
              <a:t>Kori</a:t>
            </a:r>
            <a:r>
              <a:rPr lang="sr-Latn-CS" dirty="0" smtClean="0"/>
              <a:t>šćenje</a:t>
            </a:r>
            <a:r>
              <a:rPr lang="hr-HR" dirty="0" smtClean="0"/>
              <a:t> virtuelnih mašina za pokretanje alata za razvoj softvera</a:t>
            </a:r>
            <a:endParaRPr lang="en-US" dirty="0" smtClean="0"/>
          </a:p>
          <a:p>
            <a:r>
              <a:rPr lang="hr-HR" dirty="0" smtClean="0"/>
              <a:t>Testiranje novih tehnologija i konfiguracija sistema</a:t>
            </a:r>
            <a:endParaRPr lang="en-US" dirty="0"/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</a:rPr>
              <a:t>Primena pri razvoju SCADA/EMS softvera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cada-clou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5462" y="1296974"/>
            <a:ext cx="7572428" cy="430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err="1" smtClean="0">
                <a:latin typeface="Myriad Pro Light" pitchFamily="34" charset="0"/>
              </a:rPr>
              <a:t>Pitanja</a:t>
            </a:r>
            <a:r>
              <a:rPr lang="en-US" sz="4000" b="1" dirty="0" smtClean="0">
                <a:latin typeface="Myriad Pro Light" pitchFamily="34" charset="0"/>
              </a:rPr>
              <a:t> </a:t>
            </a:r>
            <a:r>
              <a:rPr lang="sr-Latn-RS" sz="4000" b="1" dirty="0" smtClean="0">
                <a:latin typeface="Myriad Pro Light" pitchFamily="34" charset="0"/>
              </a:rPr>
              <a:t>za diskusiju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sr-Latn-RS" dirty="0" smtClean="0"/>
              <a:t>U okviru rada je kao jedan od glavnih nedostataka „</a:t>
            </a:r>
            <a:r>
              <a:rPr lang="sr-Latn-RS" dirty="0" err="1" smtClean="0"/>
              <a:t>cloud</a:t>
            </a:r>
            <a:r>
              <a:rPr lang="sr-Latn-RS" dirty="0" smtClean="0"/>
              <a:t> </a:t>
            </a:r>
            <a:r>
              <a:rPr lang="sr-Latn-RS" dirty="0" err="1" smtClean="0"/>
              <a:t>computing</a:t>
            </a:r>
            <a:r>
              <a:rPr lang="sr-Latn-RS" dirty="0" smtClean="0"/>
              <a:t>“ pristupa razvoju SCADA/EMS softvera istaknuta sigurnost podataka. Koliko je značajna ova barijera kod razvoja realnih sistema i koliko se ovaj problem tretira u daljem razvoju „</a:t>
            </a:r>
            <a:r>
              <a:rPr lang="sr-Latn-RS" dirty="0" err="1" smtClean="0"/>
              <a:t>cloud</a:t>
            </a:r>
            <a:r>
              <a:rPr lang="sr-Latn-RS" dirty="0" smtClean="0"/>
              <a:t> </a:t>
            </a:r>
            <a:r>
              <a:rPr lang="sr-Latn-RS" dirty="0" err="1" smtClean="0"/>
              <a:t>computing</a:t>
            </a:r>
            <a:r>
              <a:rPr lang="sr-Latn-RS" dirty="0" smtClean="0"/>
              <a:t>“ servisa?</a:t>
            </a: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66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err="1" smtClean="0">
                <a:latin typeface="Myriad Pro Light" pitchFamily="34" charset="0"/>
              </a:rPr>
              <a:t>Pitanja</a:t>
            </a:r>
            <a:r>
              <a:rPr lang="en-US" sz="4000" b="1" dirty="0" smtClean="0">
                <a:latin typeface="Myriad Pro Light" pitchFamily="34" charset="0"/>
              </a:rPr>
              <a:t> </a:t>
            </a:r>
            <a:r>
              <a:rPr lang="sr-Latn-RS" sz="4000" b="1" dirty="0" smtClean="0">
                <a:latin typeface="Myriad Pro Light" pitchFamily="34" charset="0"/>
              </a:rPr>
              <a:t>za diskusiju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sr-Latn-RS" dirty="0"/>
              <a:t>O</a:t>
            </a:r>
            <a:r>
              <a:rPr lang="sr-Latn-RS" dirty="0" smtClean="0"/>
              <a:t>d čega zavisi </a:t>
            </a:r>
            <a:r>
              <a:rPr lang="sr-Latn-RS" dirty="0" err="1" smtClean="0"/>
              <a:t>cijena</a:t>
            </a:r>
            <a:r>
              <a:rPr lang="sr-Latn-RS" dirty="0" smtClean="0"/>
              <a:t> „</a:t>
            </a:r>
            <a:r>
              <a:rPr lang="sr-Latn-RS" dirty="0" err="1" smtClean="0"/>
              <a:t>cloud</a:t>
            </a:r>
            <a:r>
              <a:rPr lang="sr-Latn-RS" dirty="0" smtClean="0"/>
              <a:t> </a:t>
            </a:r>
            <a:r>
              <a:rPr lang="sr-Latn-RS" dirty="0" err="1" smtClean="0"/>
              <a:t>computing</a:t>
            </a:r>
            <a:r>
              <a:rPr lang="sr-Latn-RS" dirty="0" smtClean="0"/>
              <a:t>“ usluge i u kojoj </a:t>
            </a:r>
            <a:r>
              <a:rPr lang="sr-Latn-RS" dirty="0" err="1" smtClean="0"/>
              <a:t>mjeri</a:t>
            </a:r>
            <a:r>
              <a:rPr lang="sr-Latn-RS" dirty="0" smtClean="0"/>
              <a:t> na nju utiče definisanje određenog stepena sigurnosti podataka?</a:t>
            </a: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472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3" y="142875"/>
            <a:ext cx="56578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err="1" smtClean="0">
                <a:latin typeface="Myriad Pro Light" pitchFamily="34" charset="0"/>
                <a:ea typeface="+mn-ea"/>
                <a:cs typeface="+mn-cs"/>
              </a:rPr>
              <a:t>Uvod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Cloud Computing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SCADA/EMS</a:t>
            </a:r>
            <a:endParaRPr lang="sr-Latn-CS" dirty="0" smtClean="0"/>
          </a:p>
        </p:txBody>
      </p:sp>
      <p:pic>
        <p:nvPicPr>
          <p:cNvPr id="3077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80" name="Picture 9" descr="view.png"/>
          <p:cNvPicPr>
            <a:picLocks noChangeAspect="1"/>
          </p:cNvPicPr>
          <p:nvPr/>
        </p:nvPicPr>
        <p:blipFill>
          <a:blip r:embed="rId5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err="1" smtClean="0">
                <a:latin typeface="Myriad Pro Light" pitchFamily="34" charset="0"/>
              </a:rPr>
              <a:t>Pitanja</a:t>
            </a:r>
            <a:r>
              <a:rPr lang="en-US" sz="4000" b="1" dirty="0" smtClean="0">
                <a:latin typeface="Myriad Pro Light" pitchFamily="34" charset="0"/>
              </a:rPr>
              <a:t> </a:t>
            </a:r>
            <a:r>
              <a:rPr lang="sr-Latn-RS" sz="4000" b="1" dirty="0" smtClean="0">
                <a:latin typeface="Myriad Pro Light" pitchFamily="34" charset="0"/>
              </a:rPr>
              <a:t>za diskusiju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anchor="ctr"/>
          <a:lstStyle/>
          <a:p>
            <a:r>
              <a:rPr lang="sr-Latn-RS" dirty="0" smtClean="0"/>
              <a:t>U kojoj </a:t>
            </a:r>
            <a:r>
              <a:rPr lang="sr-Latn-RS" dirty="0" err="1" smtClean="0"/>
              <a:t>mjeri</a:t>
            </a:r>
            <a:r>
              <a:rPr lang="sr-Latn-RS" dirty="0" smtClean="0"/>
              <a:t> se „</a:t>
            </a:r>
            <a:r>
              <a:rPr lang="sr-Latn-RS" dirty="0" err="1" smtClean="0"/>
              <a:t>cloud</a:t>
            </a:r>
            <a:r>
              <a:rPr lang="sr-Latn-RS" dirty="0" smtClean="0"/>
              <a:t> </a:t>
            </a:r>
            <a:r>
              <a:rPr lang="sr-Latn-RS" dirty="0" err="1" smtClean="0"/>
              <a:t>computing</a:t>
            </a:r>
            <a:r>
              <a:rPr lang="sr-Latn-RS" dirty="0" smtClean="0"/>
              <a:t>“ može koristiti za potrebe efikasnijeg rada nekih SCADA/EMS softvera koji imaju potrebu za </a:t>
            </a:r>
            <a:r>
              <a:rPr lang="sr-Latn-RS" dirty="0" err="1" smtClean="0"/>
              <a:t>zahtjevnim</a:t>
            </a:r>
            <a:r>
              <a:rPr lang="sr-Latn-RS" dirty="0" smtClean="0"/>
              <a:t> hardverskim kapacitetima u pogledu procesorske moći i memorije?</a:t>
            </a: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251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586788" cy="92868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Primena „cloud computing“ pri razvoju SCADA/EMS sistema</a:t>
            </a:r>
          </a:p>
        </p:txBody>
      </p:sp>
      <p:pic>
        <p:nvPicPr>
          <p:cNvPr id="11269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72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68878" y="2967334"/>
            <a:ext cx="500345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C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Pitanja</a:t>
            </a:r>
          </a:p>
          <a:p>
            <a:pPr algn="ctr"/>
            <a:r>
              <a:rPr lang="sr-Latn-C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Cloud Computing</a:t>
            </a: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Velika potražnja za novim softverskim rešenjima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Dinamično tržište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Veliki broj malih kompanija sa ograničenim resursima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Cloud Computing</a:t>
            </a: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Globalno umrežavanje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Razvoj </a:t>
            </a:r>
            <a:r>
              <a:rPr lang="sr-Latn-RS" dirty="0" err="1" smtClean="0"/>
              <a:t>virtuelizacije</a:t>
            </a:r>
            <a:r>
              <a:rPr lang="sr-Latn-RS" dirty="0" smtClean="0"/>
              <a:t> platforme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933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Cloud Computing</a:t>
            </a: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Tip </a:t>
            </a:r>
            <a:r>
              <a:rPr lang="en-US" dirty="0" err="1" smtClean="0"/>
              <a:t>usluge</a:t>
            </a:r>
            <a:r>
              <a:rPr lang="en-US" dirty="0" smtClean="0"/>
              <a:t>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r-Latn-CS" dirty="0" smtClean="0"/>
              <a:t>IaaS (Infrastructure as a Service) </a:t>
            </a: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sr-Latn-CS" dirty="0" smtClean="0"/>
              <a:t>PaaS (Platform as a Service)</a:t>
            </a: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sr-Latn-CS" dirty="0" smtClean="0"/>
              <a:t>SaaS (Software as a Service)</a:t>
            </a:r>
          </a:p>
        </p:txBody>
      </p:sp>
    </p:spTree>
    <p:extLst>
      <p:ext uri="{BB962C8B-B14F-4D97-AF65-F5344CB8AC3E}">
        <p14:creationId xmlns:p14="http://schemas.microsoft.com/office/powerpoint/2010/main" val="205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Cloud Computing</a:t>
            </a: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Način upotrebe</a:t>
            </a:r>
            <a:r>
              <a:rPr lang="en-US" dirty="0" smtClean="0"/>
              <a:t>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r-Latn-RS" dirty="0" smtClean="0"/>
              <a:t>Javni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r-Latn-RS" dirty="0" smtClean="0"/>
              <a:t>Privatni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r-Latn-RS" dirty="0" smtClean="0"/>
              <a:t>Hibridni</a:t>
            </a:r>
          </a:p>
        </p:txBody>
      </p:sp>
    </p:spTree>
    <p:extLst>
      <p:ext uri="{BB962C8B-B14F-4D97-AF65-F5344CB8AC3E}">
        <p14:creationId xmlns:p14="http://schemas.microsoft.com/office/powerpoint/2010/main" val="268765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sr-Latn-CS" sz="4000" b="1" dirty="0" smtClean="0">
                <a:latin typeface="Myriad Pro Light" pitchFamily="34" charset="0"/>
                <a:ea typeface="+mn-ea"/>
                <a:cs typeface="+mn-cs"/>
              </a:rPr>
              <a:t>Cloud Computing</a:t>
            </a: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Bezbednost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err="1" smtClean="0"/>
              <a:t>Konfiguracija</a:t>
            </a: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err="1" smtClean="0"/>
              <a:t>Lokacija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smtClean="0">
                <a:latin typeface="Myriad Pro Light" pitchFamily="34" charset="0"/>
                <a:ea typeface="+mn-ea"/>
                <a:cs typeface="+mn-cs"/>
              </a:rPr>
              <a:t>SCADA/EMS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Konfiguracija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Slučajevi primene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C:\Documents and Settings\Katy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515350" cy="928688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4000" b="1" dirty="0" smtClean="0">
                <a:latin typeface="Myriad Pro Light" pitchFamily="34" charset="0"/>
                <a:ea typeface="+mn-ea"/>
                <a:cs typeface="+mn-cs"/>
              </a:rPr>
              <a:t>SCADA/EMS</a:t>
            </a:r>
            <a:endParaRPr lang="sr-Latn-CS" sz="4000" b="1" dirty="0" smtClean="0"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10245" name="Picture 7" descr="E:\katarina\___LOGO - preduzeca\logo I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6269038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143000"/>
            <a:ext cx="8748713" cy="76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1071563"/>
            <a:ext cx="7092950" cy="71437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8" name="Picture 9" descr="view.png"/>
          <p:cNvPicPr>
            <a:picLocks noChangeAspect="1"/>
          </p:cNvPicPr>
          <p:nvPr/>
        </p:nvPicPr>
        <p:blipFill>
          <a:blip r:embed="rId4"/>
          <a:srcRect b="33331"/>
          <a:stretch>
            <a:fillRect/>
          </a:stretch>
        </p:blipFill>
        <p:spPr bwMode="auto">
          <a:xfrm>
            <a:off x="7775575" y="6000750"/>
            <a:ext cx="1317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336675"/>
            <a:ext cx="8229600" cy="4525963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Nabavka hardverskog okruženja?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Konfigurisanje</a:t>
            </a:r>
          </a:p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Testiranje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70448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8482</TotalTime>
  <Words>402</Words>
  <Application>Microsoft Office PowerPoint</Application>
  <PresentationFormat>On-screen Show (4:3)</PresentationFormat>
  <Paragraphs>75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Myriad Pro Light</vt:lpstr>
      <vt:lpstr>Office Theme</vt:lpstr>
      <vt:lpstr>PowerPoint Presentation</vt:lpstr>
      <vt:lpstr>Uvod</vt:lpstr>
      <vt:lpstr>Cloud Computing</vt:lpstr>
      <vt:lpstr>Cloud Computing</vt:lpstr>
      <vt:lpstr>Cloud Computing</vt:lpstr>
      <vt:lpstr>Cloud Computing</vt:lpstr>
      <vt:lpstr>Cloud Computing</vt:lpstr>
      <vt:lpstr>SCADA/EMS</vt:lpstr>
      <vt:lpstr>SCADA/EMS</vt:lpstr>
      <vt:lpstr>Hardverska konfiguracija</vt:lpstr>
      <vt:lpstr>Hardverska konfiguracija</vt:lpstr>
      <vt:lpstr>Korišćene tehnologije</vt:lpstr>
      <vt:lpstr>Funkcionalnosti sistema </vt:lpstr>
      <vt:lpstr>Funkcionalnosti sistema </vt:lpstr>
      <vt:lpstr>Primena pri razvoju SCADA/EMS softvera</vt:lpstr>
      <vt:lpstr>Primena pri razvoju SCADA/EMS softvera</vt:lpstr>
      <vt:lpstr>Primena pri razvoju SCADA/EMS softvera</vt:lpstr>
      <vt:lpstr>Pitanja za diskusiju</vt:lpstr>
      <vt:lpstr>Pitanja za diskusiju</vt:lpstr>
      <vt:lpstr>Pitanja za diskusiju</vt:lpstr>
      <vt:lpstr>Primena „cloud computing“ pri razvoju SCADA/EMS sistema</vt:lpstr>
    </vt:vector>
  </TitlesOfParts>
  <Company>IMP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dizajn</dc:creator>
  <cp:lastModifiedBy>mladen</cp:lastModifiedBy>
  <cp:revision>306</cp:revision>
  <dcterms:created xsi:type="dcterms:W3CDTF">2011-03-03T08:47:31Z</dcterms:created>
  <dcterms:modified xsi:type="dcterms:W3CDTF">2015-05-13T09:51:11Z</dcterms:modified>
</cp:coreProperties>
</file>